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8" r:id="rId3"/>
    <p:sldId id="294" r:id="rId4"/>
    <p:sldId id="295" r:id="rId5"/>
    <p:sldId id="296" r:id="rId6"/>
    <p:sldId id="297" r:id="rId7"/>
    <p:sldId id="298" r:id="rId8"/>
    <p:sldId id="299" r:id="rId9"/>
    <p:sldId id="300" r:id="rId10"/>
    <p:sldId id="301" r:id="rId11"/>
    <p:sldId id="261" r:id="rId12"/>
    <p:sldId id="302" r:id="rId13"/>
    <p:sldId id="303" r:id="rId14"/>
    <p:sldId id="258" r:id="rId15"/>
    <p:sldId id="304" r:id="rId16"/>
    <p:sldId id="257" r:id="rId17"/>
    <p:sldId id="305" r:id="rId18"/>
    <p:sldId id="282" r:id="rId19"/>
    <p:sldId id="283" r:id="rId20"/>
    <p:sldId id="306" r:id="rId21"/>
    <p:sldId id="288" r:id="rId22"/>
    <p:sldId id="307" r:id="rId23"/>
    <p:sldId id="262" r:id="rId24"/>
    <p:sldId id="308" r:id="rId25"/>
    <p:sldId id="263" r:id="rId26"/>
    <p:sldId id="310" r:id="rId27"/>
    <p:sldId id="264" r:id="rId28"/>
    <p:sldId id="316" r:id="rId29"/>
    <p:sldId id="317" r:id="rId30"/>
    <p:sldId id="311" r:id="rId31"/>
    <p:sldId id="312" r:id="rId32"/>
    <p:sldId id="313" r:id="rId33"/>
    <p:sldId id="314" r:id="rId34"/>
    <p:sldId id="315" r:id="rId3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 showGuides="1">
      <p:cViewPr>
        <p:scale>
          <a:sx n="70" d="100"/>
          <a:sy n="70" d="100"/>
        </p:scale>
        <p:origin x="-1386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3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206506"/>
            <a:ext cx="792088" cy="366092"/>
          </a:xfrm>
          <a:prstGeom prst="rect">
            <a:avLst/>
          </a:prstGeom>
        </p:spPr>
      </p:pic>
      <p:pic>
        <p:nvPicPr>
          <p:cNvPr id="8" name="Imagem 7"/>
          <p:cNvPicPr/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556867"/>
            <a:ext cx="792088" cy="608437"/>
          </a:xfrm>
          <a:prstGeom prst="rect">
            <a:avLst/>
          </a:prstGeom>
        </p:spPr>
      </p:pic>
      <p:sp>
        <p:nvSpPr>
          <p:cNvPr id="9" name="Retângulo 8"/>
          <p:cNvSpPr/>
          <p:nvPr userDrawn="1"/>
        </p:nvSpPr>
        <p:spPr>
          <a:xfrm>
            <a:off x="0" y="0"/>
            <a:ext cx="9144000" cy="2606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 userDrawn="1"/>
        </p:nvSpPr>
        <p:spPr>
          <a:xfrm>
            <a:off x="-4432" y="6624736"/>
            <a:ext cx="9144001" cy="2606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 userDrawn="1"/>
        </p:nvSpPr>
        <p:spPr>
          <a:xfrm>
            <a:off x="0" y="0"/>
            <a:ext cx="251520" cy="662473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11"/>
          <p:cNvSpPr/>
          <p:nvPr userDrawn="1"/>
        </p:nvSpPr>
        <p:spPr>
          <a:xfrm>
            <a:off x="8888048" y="152400"/>
            <a:ext cx="251520" cy="662473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992" y="5651525"/>
            <a:ext cx="585787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Olga\Downloads\logoipea.pn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992" y="6318610"/>
            <a:ext cx="751075" cy="253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662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DFD5-21BC-4E3B-9AAD-696B9BB2048E}" type="datetimeFigureOut">
              <a:rPr lang="pt-BR" smtClean="0"/>
              <a:t>15/12/2015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B924-AA0B-484D-BA15-239F33D47A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9979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DFD5-21BC-4E3B-9AAD-696B9BB2048E}" type="datetimeFigureOut">
              <a:rPr lang="pt-BR" smtClean="0"/>
              <a:t>15/12/2015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B924-AA0B-484D-BA15-239F33D47A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4771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DFD5-21BC-4E3B-9AAD-696B9BB2048E}" type="datetimeFigureOut">
              <a:rPr lang="pt-BR" smtClean="0"/>
              <a:t>15/12/2015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B924-AA0B-484D-BA15-239F33D47A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823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DFD5-21BC-4E3B-9AAD-696B9BB2048E}" type="datetimeFigureOut">
              <a:rPr lang="pt-BR" smtClean="0"/>
              <a:t>15/12/2015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B924-AA0B-484D-BA15-239F33D47A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8587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DFD5-21BC-4E3B-9AAD-696B9BB2048E}" type="datetimeFigureOut">
              <a:rPr lang="pt-BR" smtClean="0"/>
              <a:t>15/12/2015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B924-AA0B-484D-BA15-239F33D47A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818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DFD5-21BC-4E3B-9AAD-696B9BB2048E}" type="datetimeFigureOut">
              <a:rPr lang="pt-BR" smtClean="0"/>
              <a:t>15/12/2015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B924-AA0B-484D-BA15-239F33D47A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1877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DFD5-21BC-4E3B-9AAD-696B9BB2048E}" type="datetimeFigureOut">
              <a:rPr lang="pt-BR" smtClean="0"/>
              <a:t>15/12/2015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B924-AA0B-484D-BA15-239F33D47A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6907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DFD5-21BC-4E3B-9AAD-696B9BB2048E}" type="datetimeFigureOut">
              <a:rPr lang="pt-BR" smtClean="0"/>
              <a:t>15/12/2015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B924-AA0B-484D-BA15-239F33D47A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1351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DFD5-21BC-4E3B-9AAD-696B9BB2048E}" type="datetimeFigureOut">
              <a:rPr lang="pt-BR" smtClean="0"/>
              <a:t>15/12/2015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B924-AA0B-484D-BA15-239F33D47A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7355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DFD5-21BC-4E3B-9AAD-696B9BB2048E}" type="datetimeFigureOut">
              <a:rPr lang="pt-BR" smtClean="0"/>
              <a:t>15/12/2015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B924-AA0B-484D-BA15-239F33D47A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4950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DFD5-21BC-4E3B-9AAD-696B9BB2048E}" type="datetimeFigureOut">
              <a:rPr lang="pt-BR" smtClean="0"/>
              <a:t>15/12/2015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B924-AA0B-484D-BA15-239F33D47A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9825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5DFD5-21BC-4E3B-9AAD-696B9BB2048E}" type="datetimeFigureOut">
              <a:rPr lang="pt-BR" smtClean="0"/>
              <a:t>15/12/2015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6B924-AA0B-484D-BA15-239F33D47A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635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685800" y="404664"/>
            <a:ext cx="7772400" cy="1584176"/>
          </a:xfrm>
        </p:spPr>
        <p:txBody>
          <a:bodyPr>
            <a:noAutofit/>
          </a:bodyPr>
          <a:lstStyle/>
          <a:p>
            <a:r>
              <a:rPr lang="pt-BR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Seminário</a:t>
            </a:r>
            <a:br>
              <a:rPr lang="pt-BR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pt-BR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pt-BR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pt-BR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AS </a:t>
            </a:r>
            <a:r>
              <a:rPr lang="pt-BR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METRÓPOLES E AS TRANSFORMAÇÕES URBANAS: </a:t>
            </a:r>
            <a:r>
              <a:rPr lang="pt-B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pt-B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pt-B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DESIGUALDADES, COESÃO SOCIAL E GOVERNANÇA </a:t>
            </a:r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DEMOCRÁTICA</a:t>
            </a:r>
            <a:endParaRPr lang="pt-B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1403648" y="2204864"/>
            <a:ext cx="6400800" cy="7200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Curitiba metropolitana 1980-2010: entre transformações e permanências </a:t>
            </a:r>
            <a:endParaRPr lang="pt-BR" sz="20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Imagem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991944"/>
            <a:ext cx="1223010" cy="533400"/>
          </a:xfrm>
          <a:prstGeom prst="rect">
            <a:avLst/>
          </a:prstGeom>
        </p:spPr>
      </p:pic>
      <p:pic>
        <p:nvPicPr>
          <p:cNvPr id="5" name="Imagem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71" y="5077172"/>
            <a:ext cx="1086485" cy="8001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331640" y="5406315"/>
            <a:ext cx="6553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Rio de Janeiro</a:t>
            </a:r>
            <a:b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9, 10 e 11 de dezembro de 2015</a:t>
            </a:r>
            <a:b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pt-BR" sz="1600" dirty="0"/>
          </a:p>
        </p:txBody>
      </p:sp>
      <p:sp>
        <p:nvSpPr>
          <p:cNvPr id="7" name="CaixaDeTexto 6"/>
          <p:cNvSpPr txBox="1"/>
          <p:nvPr/>
        </p:nvSpPr>
        <p:spPr>
          <a:xfrm>
            <a:off x="2123728" y="3429000"/>
            <a:ext cx="48965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Rosa Moura</a:t>
            </a:r>
          </a:p>
          <a:p>
            <a:pPr algn="ctr"/>
            <a:r>
              <a:rPr lang="pt-B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Olga Lucia </a:t>
            </a:r>
            <a:r>
              <a:rPr lang="pt-BR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Castreghini</a:t>
            </a:r>
            <a:r>
              <a:rPr lang="pt-B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de Freitas </a:t>
            </a:r>
            <a:r>
              <a:rPr lang="pt-BR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Firkowski</a:t>
            </a:r>
            <a:endParaRPr lang="pt-B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pt-B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pt-BR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Núcleo RM Curitiba</a:t>
            </a:r>
            <a:endParaRPr lang="pt-BR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0" y="0"/>
            <a:ext cx="9144000" cy="2606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-4432" y="6624736"/>
            <a:ext cx="9144001" cy="2606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0" y="0"/>
            <a:ext cx="251520" cy="662473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8888048" y="152400"/>
            <a:ext cx="251520" cy="662473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Olga\Downloads\logoipe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655" y="5925269"/>
            <a:ext cx="1971675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493" y="5013097"/>
            <a:ext cx="808716" cy="808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3275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2"/>
          <p:cNvSpPr txBox="1">
            <a:spLocks/>
          </p:cNvSpPr>
          <p:nvPr/>
        </p:nvSpPr>
        <p:spPr>
          <a:xfrm>
            <a:off x="817240" y="1412776"/>
            <a:ext cx="7499176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t-BR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t-BR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08719"/>
            <a:ext cx="2880320" cy="4779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4860032" y="1912764"/>
            <a:ext cx="331236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 livro que subsidiou o texto síntese:</a:t>
            </a:r>
          </a:p>
          <a:p>
            <a:endParaRPr lang="pt-BR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14 capítulos</a:t>
            </a: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23 autores</a:t>
            </a: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Diversas instituições</a:t>
            </a: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Diferentes níveis de formação dos envolvidos</a:t>
            </a:r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512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6"/>
          <p:cNvSpPr txBox="1">
            <a:spLocks/>
          </p:cNvSpPr>
          <p:nvPr/>
        </p:nvSpPr>
        <p:spPr>
          <a:xfrm>
            <a:off x="457200" y="620688"/>
            <a:ext cx="8229600" cy="550547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Questões 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Quais as transformações ocorridas na metrópole de Curitiba no período 1980-2010? 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Quais as </a:t>
            </a:r>
            <a:r>
              <a:rPr lang="pt-BR" sz="2000" b="1" dirty="0" smtClean="0">
                <a:solidFill>
                  <a:srgbClr val="00B05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mudanças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 quais as </a:t>
            </a:r>
            <a:r>
              <a:rPr lang="pt-BR" sz="2000" b="1" dirty="0" smtClean="0">
                <a:solidFill>
                  <a:schemeClr val="accent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permanências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na ordem urbana desse espaço, resultantes do confronto entre dinâmicas locais e nacionais, que vislumbram uma explicação abrangente da realidade metropolitana?</a:t>
            </a:r>
          </a:p>
          <a:p>
            <a:endParaRPr lang="pt-BR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Hipótese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 período considerado a metrópole institucionalizada se configurou de fato, </a:t>
            </a:r>
            <a:r>
              <a:rPr lang="pt-BR" sz="2000" b="1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expandiu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-se e 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consolidou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-se, tornou-se uma centralidade que ultrapassa as fronteiras do Estado, mas não conseguiu superar suas históricas condições de </a:t>
            </a:r>
            <a:r>
              <a:rPr lang="pt-BR" sz="2000" b="1" dirty="0" smtClean="0">
                <a:solidFill>
                  <a:schemeClr val="accent4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desigualdade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 </a:t>
            </a:r>
            <a:r>
              <a:rPr lang="pt-BR" sz="2000" b="1" dirty="0" smtClean="0">
                <a:solidFill>
                  <a:schemeClr val="accent3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segregação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BR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socioespacial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827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6"/>
          <p:cNvSpPr txBox="1">
            <a:spLocks/>
          </p:cNvSpPr>
          <p:nvPr/>
        </p:nvSpPr>
        <p:spPr>
          <a:xfrm>
            <a:off x="971600" y="764704"/>
            <a:ext cx="6984776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2000" b="1" dirty="0" smtClean="0">
                <a:solidFill>
                  <a:srgbClr val="00B05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Transformações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de ordem econômica, social e institucional </a:t>
            </a: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inserção 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 divisão social do trabalho: industrialização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 reestruturação produtiva</a:t>
            </a: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circuito de acumulação 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urbana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avanço 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 capital e das forças do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mercado direcionando as transformações do 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território</a:t>
            </a:r>
            <a:endParaRPr lang="pt-BR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t-BR" sz="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pt-BR" sz="2000" b="1" dirty="0" smtClean="0">
                <a:solidFill>
                  <a:schemeClr val="accent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Permanência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das condições de desigualdade e segregação </a:t>
            </a:r>
            <a:r>
              <a:rPr lang="pt-BR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socioespacial</a:t>
            </a:r>
            <a:endParaRPr lang="pt-BR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metropolização desacompanhada de 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políticas urbanas: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caráter 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excludente, desigual e combinado do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desenvolvimento</a:t>
            </a: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ausência 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política 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 governança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metropolitana: fragilidade da 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gestão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das 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funções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públicas de interesse comum</a:t>
            </a:r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692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5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Antes 1980:</a:t>
            </a:r>
            <a:endParaRPr lang="pt-BR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ço Reservado para Conteúdo 6"/>
          <p:cNvSpPr txBox="1">
            <a:spLocks/>
          </p:cNvSpPr>
          <p:nvPr/>
        </p:nvSpPr>
        <p:spPr>
          <a:xfrm>
            <a:off x="889248" y="1600200"/>
            <a:ext cx="742716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mudanças na base produtiva paranaense fortaleceram a localização do setor industrial em Curitiba = concentração de infraestrutura e serviços mais qualificados</a:t>
            </a:r>
          </a:p>
          <a:p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alterações na pauta e meios de produção agropecuária, concentração fundiária = fluxos migratórios para Curitiba e entorno</a:t>
            </a:r>
          </a:p>
          <a:p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1970: expansão industrial monopolista = reforço do peso da RMC na economia estadual</a:t>
            </a:r>
          </a:p>
          <a:p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1973: instalação da Região Metropolitana de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Curitiba em um espaço já organizado e controlado por um Plano Diretor Municipal fortemente </a:t>
            </a:r>
            <a:r>
              <a:rPr lang="pt-BR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segregador</a:t>
            </a:r>
            <a:endParaRPr lang="pt-BR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533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5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1980 – 2000:</a:t>
            </a:r>
            <a:endParaRPr lang="pt-BR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ço Reservado para Conteúdo 6"/>
          <p:cNvSpPr txBox="1">
            <a:spLocks/>
          </p:cNvSpPr>
          <p:nvPr/>
        </p:nvSpPr>
        <p:spPr>
          <a:xfrm>
            <a:off x="745232" y="1340768"/>
            <a:ext cx="7643192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1980: papel hegemônico da metrópole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concentração do poder econômico, social, político e cultural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Planejamento urbano e segregação </a:t>
            </a:r>
            <a:r>
              <a:rPr lang="pt-BR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socioespacial</a:t>
            </a:r>
            <a:endParaRPr lang="pt-BR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/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1990 e 2000: instalação do polo automotivo 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renovação do papel da indústria no espaço metropolitano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ampliação da participação do setor terciário na composição da renda regional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redução dos fluxos migratórios e do crescimento populacional, 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permanência da desigualdade e segregação</a:t>
            </a:r>
          </a:p>
          <a:p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7770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5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2000 – 2010:</a:t>
            </a:r>
            <a:endParaRPr lang="pt-BR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ço Reservado para Conteúdo 6"/>
          <p:cNvSpPr txBox="1">
            <a:spLocks/>
          </p:cNvSpPr>
          <p:nvPr/>
        </p:nvSpPr>
        <p:spPr>
          <a:xfrm>
            <a:off x="961256" y="1600200"/>
            <a:ext cx="7283152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condições favoráveis do mercado de trabalho</a:t>
            </a: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maior participação no VAF estadual</a:t>
            </a: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melhoria da renda da população</a:t>
            </a: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maiores ofertas habitacionais</a:t>
            </a:r>
          </a:p>
          <a:p>
            <a:endParaRPr lang="pt-BR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resultados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das pesquisas do Observatório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prematuro admitir uma ruptura nas contradições sociais presentes</a:t>
            </a:r>
          </a:p>
          <a:p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097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Metamorfose da metropolização do espaço</a:t>
            </a:r>
            <a:b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pt-BR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(LENCIONI, 2011, p.51)</a:t>
            </a:r>
            <a:endParaRPr lang="pt-BR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ço Reservado para Conteúdo 3"/>
          <p:cNvSpPr txBox="1">
            <a:spLocks/>
          </p:cNvSpPr>
          <p:nvPr/>
        </p:nvSpPr>
        <p:spPr>
          <a:xfrm>
            <a:off x="817240" y="1783357"/>
            <a:ext cx="7571184" cy="4525963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(i) não se trata apenas da transição do rural para o urbano, embora possa contê-la, pois seu núcleo é a urbanização; </a:t>
            </a:r>
          </a:p>
          <a:p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pt-BR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ii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 conforma uma região de grande escala territorial, com limites extremamente dinâmicos e difusos; </a:t>
            </a:r>
          </a:p>
          <a:p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pt-BR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iii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 expressa ao mesmo tempo uma nítida e intensa fragmentação territorial e uma transparente segregação social; </a:t>
            </a:r>
          </a:p>
          <a:p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pt-BR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iv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 se redefinem as hierarquias e a rede de relações entre as cidades; </a:t>
            </a:r>
          </a:p>
        </p:txBody>
      </p:sp>
    </p:spTree>
    <p:extLst>
      <p:ext uri="{BB962C8B-B14F-4D97-AF65-F5344CB8AC3E}">
        <p14:creationId xmlns:p14="http://schemas.microsoft.com/office/powerpoint/2010/main" val="2516312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3"/>
          <p:cNvSpPr txBox="1">
            <a:spLocks/>
          </p:cNvSpPr>
          <p:nvPr/>
        </p:nvSpPr>
        <p:spPr>
          <a:xfrm>
            <a:off x="745232" y="1351309"/>
            <a:ext cx="7715200" cy="4525963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(v) emerge um expressivo processo de  conurbação com </a:t>
            </a:r>
            <a:r>
              <a:rPr lang="pt-BR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polinucleação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intensa e múltipla rede de fluxos;</a:t>
            </a:r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pt-BR" sz="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(vi) diminui-se relativamente o crescimento demográfico da cidade central, ao mesmo tempo em que as demais  expandem-se em população e ambiente construído; </a:t>
            </a:r>
          </a:p>
          <a:p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pt-BR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vii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 redefinem-se também as pequenas cidades, conformando um novo tipo de integração com os espaços </a:t>
            </a:r>
            <a:r>
              <a:rPr lang="pt-BR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polinucleados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e </a:t>
            </a:r>
          </a:p>
          <a:p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pt-BR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viii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 intensificam-se os movimentos pendulares em seu interior, consagrando uma expressiva estrutura regional em rede.</a:t>
            </a:r>
          </a:p>
          <a:p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8675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5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Aglomerado metropolitano de Curitiba:</a:t>
            </a:r>
            <a:endParaRPr lang="pt-BR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ço Reservado para Conteúdo 6"/>
          <p:cNvSpPr txBox="1">
            <a:spLocks/>
          </p:cNvSpPr>
          <p:nvPr/>
        </p:nvSpPr>
        <p:spPr>
          <a:xfrm>
            <a:off x="961256" y="1600200"/>
            <a:ext cx="7139136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ancha contínua de ocupação da metrópole e seus vetores de mais intenso crescimento populacional;</a:t>
            </a:r>
          </a:p>
          <a:p>
            <a:pPr marL="0" indent="0">
              <a:buNone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Composto por 14 municípios </a:t>
            </a:r>
          </a:p>
          <a:p>
            <a:pPr marL="457200" lvl="1" indent="0">
              <a:buNone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Almirante Tamandaré, Araucária, </a:t>
            </a:r>
          </a:p>
          <a:p>
            <a:pPr marL="457200" lvl="1" indent="0">
              <a:buNone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Campina Grande do Sul, Campo Largo, </a:t>
            </a:r>
          </a:p>
          <a:p>
            <a:pPr marL="457200" lvl="1" indent="0">
              <a:buNone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Campo Magro, Colombo, Curitiba, </a:t>
            </a:r>
          </a:p>
          <a:p>
            <a:pPr marL="457200" lvl="1" indent="0">
              <a:buNone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Fazenda Rio Grande, Itaperuçu, Pinhais, Piraquara, Quatro Barras, Rio Branco do Sul e </a:t>
            </a:r>
          </a:p>
          <a:p>
            <a:pPr marL="457200" lvl="1" indent="0">
              <a:buNone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São José dos Pinhais</a:t>
            </a:r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1465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64" y="1025649"/>
            <a:ext cx="4377252" cy="449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54309"/>
            <a:ext cx="4320480" cy="4678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71242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2"/>
          <p:cNvSpPr txBox="1">
            <a:spLocks/>
          </p:cNvSpPr>
          <p:nvPr/>
        </p:nvSpPr>
        <p:spPr>
          <a:xfrm>
            <a:off x="827584" y="274638"/>
            <a:ext cx="7427168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Dinâmica demográfica: </a:t>
            </a:r>
            <a:endParaRPr lang="pt-BR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ço Reservado para Conteúdo 3"/>
          <p:cNvSpPr txBox="1">
            <a:spLocks/>
          </p:cNvSpPr>
          <p:nvPr/>
        </p:nvSpPr>
        <p:spPr>
          <a:xfrm>
            <a:off x="827584" y="1600200"/>
            <a:ext cx="742716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não corresponde apenas à transição do rural para o urbano</a:t>
            </a: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evidentes transformações na estrutura demográfica da RMC, que refletem o processo de urbanização paranaense: acelerado, horizontal, intenso, com fluxos de migrações, tanto com origem no próprio Paraná, quanto em outras </a:t>
            </a:r>
            <a:r>
              <a:rPr lang="pt-BR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UFs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do país, direcionados fundamentalmente aos municípios que conformaram o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aglomerado</a:t>
            </a:r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0371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3"/>
          <p:cNvSpPr txBox="1">
            <a:spLocks/>
          </p:cNvSpPr>
          <p:nvPr/>
        </p:nvSpPr>
        <p:spPr>
          <a:xfrm>
            <a:off x="961256" y="1783357"/>
            <a:ext cx="735516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queda da fecundidade</a:t>
            </a:r>
          </a:p>
          <a:p>
            <a:r>
              <a:rPr lang="pt-BR" sz="2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envelhecimento populacional</a:t>
            </a:r>
          </a:p>
          <a:p>
            <a:r>
              <a:rPr lang="pt-BR" sz="2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menor dependência entre as gerações</a:t>
            </a:r>
          </a:p>
          <a:p>
            <a:r>
              <a:rPr lang="pt-BR" sz="2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elevação dos níveis de escolaridade</a:t>
            </a:r>
          </a:p>
          <a:p>
            <a:r>
              <a:rPr lang="pt-BR" sz="2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empoderamento das mulheres</a:t>
            </a:r>
          </a:p>
          <a:p>
            <a:r>
              <a:rPr lang="pt-BR" sz="2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maior inserção feminina no mercado de trabalho</a:t>
            </a:r>
          </a:p>
          <a:p>
            <a:r>
              <a:rPr lang="pt-BR" sz="200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modernização/individualização dos hábitos e identidades da sociedade</a:t>
            </a:r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3895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70" y="2082489"/>
            <a:ext cx="4281130" cy="271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196752"/>
            <a:ext cx="4359830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88621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Estrutura Produtiva:</a:t>
            </a:r>
            <a:endParaRPr lang="pt-BR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ço Reservado para Conteúdo 3"/>
          <p:cNvSpPr txBox="1">
            <a:spLocks/>
          </p:cNvSpPr>
          <p:nvPr/>
        </p:nvSpPr>
        <p:spPr>
          <a:xfrm>
            <a:off x="1033264" y="1600200"/>
            <a:ext cx="7139136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urbanização concentrou a população, a atividade econômica e a geração de renda, particularmente decorrente das atividades ligadas à indústria, acompanhando as transformações da estrutura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produtiva</a:t>
            </a:r>
          </a:p>
          <a:p>
            <a:pPr marL="0" indent="0">
              <a:buNone/>
            </a:pPr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RMC (2011) = 43,3% do valor adicionado fiscal (VAF) total do Estado e mais de 50% do VAF da indústria</a:t>
            </a:r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5480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489" y="446161"/>
            <a:ext cx="399097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859" y="3572297"/>
            <a:ext cx="4124325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52662"/>
            <a:ext cx="4296090" cy="4048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3143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2"/>
          <p:cNvSpPr txBox="1">
            <a:spLocks/>
          </p:cNvSpPr>
          <p:nvPr/>
        </p:nvSpPr>
        <p:spPr>
          <a:xfrm>
            <a:off x="889248" y="274638"/>
            <a:ext cx="735516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Fluxos pendulares:</a:t>
            </a:r>
            <a:endParaRPr lang="pt-BR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ço Reservado para Conteúdo 3"/>
          <p:cNvSpPr txBox="1">
            <a:spLocks/>
          </p:cNvSpPr>
          <p:nvPr/>
        </p:nvSpPr>
        <p:spPr>
          <a:xfrm>
            <a:off x="889248" y="1600200"/>
            <a:ext cx="735516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RMC (2010): 2,7 milhões de pessoas estudavam e/ou trabalhavam; 15,9% se deslocavam para outro município</a:t>
            </a: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principal motivo da mobilidade = trabalho, 79 em cada 100 deslocamentos</a:t>
            </a: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74,5% dos deslocamentos envolveu pessoas residentes em municípios do aglomerado, seguida pelos moradores do polo, que responderam por 19,9% do total dos fluxos da RMC</a:t>
            </a:r>
          </a:p>
          <a:p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movimentos migratórios e mobilidade pendular = relação estreita com a ação do mercado imobiliário =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indução à 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escolha de áreas para moradia e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às 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formas de expansão das cidades</a:t>
            </a:r>
          </a:p>
          <a:p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7101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21817"/>
            <a:ext cx="6842062" cy="4867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56515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126" y="620688"/>
            <a:ext cx="5854202" cy="5587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53440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3"/>
          <p:cNvSpPr txBox="1">
            <a:spLocks/>
          </p:cNvSpPr>
          <p:nvPr/>
        </p:nvSpPr>
        <p:spPr>
          <a:xfrm>
            <a:off x="1033264" y="1772816"/>
            <a:ext cx="7139136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Entre 2000 e 2012: crescimento de 20,17% na média de passageiros transportados nos dias úteis</a:t>
            </a:r>
          </a:p>
          <a:p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crescimento de 11,75% da frota e de 6,93% das linhas da rede integrada de transporte (RIT)</a:t>
            </a:r>
          </a:p>
          <a:p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frota de veículos: crescimento de 5,47% a.a. em Curitiba, e de mais de 10% a.a. em nove municípios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 aglomerado metropolitano</a:t>
            </a:r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ítulo 2"/>
          <p:cNvSpPr txBox="1">
            <a:spLocks/>
          </p:cNvSpPr>
          <p:nvPr/>
        </p:nvSpPr>
        <p:spPr>
          <a:xfrm>
            <a:off x="889248" y="274638"/>
            <a:ext cx="735516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Mobilidade:</a:t>
            </a:r>
            <a:endParaRPr lang="pt-BR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3852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10527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557" y="2520652"/>
            <a:ext cx="5248275" cy="407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83607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Espaços informais de moradia</a:t>
            </a:r>
            <a:endParaRPr lang="pt-BR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177280" y="1600200"/>
            <a:ext cx="685110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crescimento e difusão: no polo e na periferia </a:t>
            </a:r>
          </a:p>
          <a:p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movimentos de concentração e dispersão espacial</a:t>
            </a:r>
          </a:p>
          <a:p>
            <a:pPr lvl="1"/>
            <a:r>
              <a:rPr lang="pt-BR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densificação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das favelas mais antigas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surgimento de novas favelas e loteamentos clandestinos em áreas rurais e zonas de expansão urbana</a:t>
            </a:r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5819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62"/>
          <a:stretch/>
        </p:blipFill>
        <p:spPr bwMode="auto">
          <a:xfrm>
            <a:off x="2000250" y="316964"/>
            <a:ext cx="5143500" cy="6208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82095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Minha Casa Minha Vida (MCMV):</a:t>
            </a:r>
            <a:endParaRPr lang="pt-BR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ço Reservado para Conteúdo 3"/>
          <p:cNvSpPr txBox="1">
            <a:spLocks/>
          </p:cNvSpPr>
          <p:nvPr/>
        </p:nvSpPr>
        <p:spPr>
          <a:xfrm>
            <a:off x="889248" y="1600200"/>
            <a:ext cx="735516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maiores ofertas: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Curitiba (66,56%)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São José dos Pinhais (18,50%)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não correspondem aos municípios com maior déficit habitacional relativo – Fazenda Rio Grande, Araucária (10%), Colombo e Almirante Tamandaré (9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%)</a:t>
            </a:r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2532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06190"/>
            <a:ext cx="3938732" cy="3514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92896"/>
            <a:ext cx="4290642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84115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2"/>
          <p:cNvSpPr txBox="1">
            <a:spLocks/>
          </p:cNvSpPr>
          <p:nvPr/>
        </p:nvSpPr>
        <p:spPr>
          <a:xfrm>
            <a:off x="745232" y="274638"/>
            <a:ext cx="7643192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Dinâmica imobiliária - verticalização</a:t>
            </a:r>
            <a:endParaRPr lang="pt-BR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ço Reservado para Conteúdo 3"/>
          <p:cNvSpPr txBox="1">
            <a:spLocks/>
          </p:cNvSpPr>
          <p:nvPr/>
        </p:nvSpPr>
        <p:spPr>
          <a:xfrm>
            <a:off x="745232" y="1600200"/>
            <a:ext cx="742716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 período, 14 incorporadoras nacionais passaram a atuar em Curitiba: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responsáveis por 108 dos 313 empreendimentos lançados entre 2010 e 2011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tendência à compactação da metrópole pela verticalização</a:t>
            </a:r>
          </a:p>
          <a:p>
            <a:pPr lvl="2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2006 = 2.074 unidades de apartamentos construídas</a:t>
            </a:r>
          </a:p>
          <a:p>
            <a:pPr lvl="2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2007, 2008 e 2009 = mais de 4 mil unidades ao ano</a:t>
            </a:r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7588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10112"/>
            <a:ext cx="4104456" cy="6145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34444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Organização social do território:</a:t>
            </a:r>
            <a:endParaRPr lang="pt-BR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manutenção do padrão de distribuição das categorias ocupacionais, com maior proximidade entre as categorias “superiores” e “médias”, com destaque para aumento dos profissionais de nível superior</a:t>
            </a:r>
          </a:p>
          <a:p>
            <a:endParaRPr lang="pt-BR" sz="13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entre 2000/2010: </a:t>
            </a:r>
          </a:p>
          <a:p>
            <a:pPr lvl="1"/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“superior” = região central de Curitiba</a:t>
            </a:r>
          </a:p>
          <a:p>
            <a:pPr lvl="1"/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“médio” = para bairros </a:t>
            </a:r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periféricos </a:t>
            </a:r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 municípios de Pinhais, São José dos Pinhais, Araucária, Campo Largo e Rio Negro</a:t>
            </a:r>
          </a:p>
          <a:p>
            <a:pPr lvl="1"/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“popular operário” = municípios do aglomerado, sinalizando que essas áreas abrigam trabalhadores do polo que realizam diariamente deslocamento pendular </a:t>
            </a:r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trabalho/residência</a:t>
            </a:r>
            <a:endParaRPr lang="pt-BR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/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mudanças no padrão de distribuição dos vários grupos sociais no território da RMC: </a:t>
            </a:r>
          </a:p>
          <a:p>
            <a:pPr lvl="2"/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maior distribuição dos ocupados de todas as </a:t>
            </a:r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categorias </a:t>
            </a:r>
            <a:endParaRPr lang="pt-BR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2"/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concentração dos “dirigentes, profissionais de nível superior e pequenos empregadores” no polo metropolitano</a:t>
            </a:r>
          </a:p>
        </p:txBody>
      </p:sp>
    </p:spTree>
    <p:extLst>
      <p:ext uri="{BB962C8B-B14F-4D97-AF65-F5344CB8AC3E}">
        <p14:creationId xmlns:p14="http://schemas.microsoft.com/office/powerpoint/2010/main" val="29498158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98" y="1533897"/>
            <a:ext cx="3904002" cy="3911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918" y="1533897"/>
            <a:ext cx="3968554" cy="398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90431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2"/>
          <p:cNvSpPr txBox="1">
            <a:spLocks/>
          </p:cNvSpPr>
          <p:nvPr/>
        </p:nvSpPr>
        <p:spPr>
          <a:xfrm>
            <a:off x="961256" y="274638"/>
            <a:ext cx="7283152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Conclusões:</a:t>
            </a:r>
            <a:endParaRPr lang="pt-BR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ço Reservado para Conteúdo 3"/>
          <p:cNvSpPr txBox="1">
            <a:spLocks/>
          </p:cNvSpPr>
          <p:nvPr/>
        </p:nvSpPr>
        <p:spPr>
          <a:xfrm>
            <a:off x="961256" y="1600200"/>
            <a:ext cx="7283152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formação da espacialidade metropolitana pode ser caracterizada pela maior </a:t>
            </a:r>
            <a:r>
              <a:rPr lang="pt-BR" sz="2000" b="1" dirty="0" smtClean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heterogeneidade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 </a:t>
            </a:r>
            <a:r>
              <a:rPr lang="pt-BR" sz="2000" b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fragmentação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derivada das novas formas de produção e apropriação do espaço. </a:t>
            </a:r>
          </a:p>
          <a:p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expansão da morfologia metropolitana resulta de movimentos de </a:t>
            </a:r>
            <a:r>
              <a:rPr lang="pt-BR" sz="2000" b="1" dirty="0" smtClean="0">
                <a:solidFill>
                  <a:srgbClr val="00B05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concentração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 </a:t>
            </a:r>
            <a:r>
              <a:rPr lang="pt-BR" sz="2000" b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dispersão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de </a:t>
            </a:r>
            <a:r>
              <a:rPr lang="pt-BR" sz="2000" b="1" dirty="0" err="1" smtClean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densificação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 </a:t>
            </a:r>
            <a:r>
              <a:rPr lang="pt-B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extensão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que se reforçam e diversificam no território da unidade institucional metropolitana.</a:t>
            </a:r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7492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3"/>
          <p:cNvSpPr txBox="1">
            <a:spLocks/>
          </p:cNvSpPr>
          <p:nvPr/>
        </p:nvSpPr>
        <p:spPr>
          <a:xfrm>
            <a:off x="950912" y="1340768"/>
            <a:ext cx="7293496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b="1" dirty="0" smtClean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Permanece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peso da indústria na economia metropolitana.</a:t>
            </a:r>
          </a:p>
          <a:p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Novo ciclo de reprodução e acumulação do capital: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negócios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imobiliários;</a:t>
            </a:r>
            <a:endParaRPr lang="pt-BR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condições de infraestruturas indispensáveis para que se efetive a metropolização e a valorização do espaço metropolitano.</a:t>
            </a:r>
          </a:p>
          <a:p>
            <a:pPr lvl="1"/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forma de expansão do aglomerado metropolitano de Curitiba: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consolida a valorização imobiliária em seu contínuo espraiamento territorial, permeado por descontinuidade e investimentos estratégicos. </a:t>
            </a:r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1770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2"/>
          <p:cNvSpPr txBox="1">
            <a:spLocks/>
          </p:cNvSpPr>
          <p:nvPr/>
        </p:nvSpPr>
        <p:spPr>
          <a:xfrm>
            <a:off x="755576" y="1340768"/>
            <a:ext cx="757118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b="1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Periferias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</a:t>
            </a: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torna-se opção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 localização de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equipamentos;</a:t>
            </a:r>
          </a:p>
          <a:p>
            <a:pPr lvl="1"/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expansão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periférica avança para mais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longe;</a:t>
            </a:r>
          </a:p>
          <a:p>
            <a:pPr lvl="1"/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pobreza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continua a marcar o tecido social, inclusive do polo metropolitano, que responde pelos contingentes mais elevados de famílias carentes e domicílios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inadequados;</a:t>
            </a:r>
          </a:p>
          <a:p>
            <a:pPr lvl="1"/>
            <a:endParaRPr lang="pt-BR" sz="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/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localizar-se nas novas periferias entre os municípios da RMC.</a:t>
            </a:r>
          </a:p>
          <a:p>
            <a:pPr lvl="1"/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2395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2"/>
          <p:cNvSpPr txBox="1">
            <a:spLocks/>
          </p:cNvSpPr>
          <p:nvPr/>
        </p:nvSpPr>
        <p:spPr>
          <a:xfrm>
            <a:off x="889248" y="1268760"/>
            <a:ext cx="742716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região ora se aproxima ora se distancia dos elementos que dão corpo aos </a:t>
            </a:r>
            <a:r>
              <a:rPr lang="pt-BR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conceitos e características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atribuídos às metrópoles contemporâneas.</a:t>
            </a:r>
          </a:p>
          <a:p>
            <a:pPr>
              <a:spcBef>
                <a:spcPts val="0"/>
              </a:spcBef>
            </a:pPr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spcBef>
                <a:spcPts val="0"/>
              </a:spcBef>
            </a:pPr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Diferentes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nuances nas </a:t>
            </a:r>
            <a:r>
              <a:rPr lang="pt-BR" sz="2000" b="1" dirty="0" smtClean="0">
                <a:solidFill>
                  <a:srgbClr val="00B05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relações centro-periferia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particularmente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porque a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produção de periferias no aglomerado metropolitano segue como um processo ativo e não residual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marL="0" indent="0">
              <a:buNone/>
            </a:pPr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 território institucionalizado é heterogêneo, assimétrico e reúne aspectos funcionais que inegavelmente 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confirmam a natureza metropolitana de parte desta RM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endParaRPr lang="pt-BR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1783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2"/>
          <p:cNvSpPr txBox="1">
            <a:spLocks/>
          </p:cNvSpPr>
          <p:nvPr/>
        </p:nvSpPr>
        <p:spPr>
          <a:xfrm>
            <a:off x="817240" y="1412776"/>
            <a:ext cx="7787208" cy="452596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organização 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 uma rede de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metrópoles, em 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seus 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diferentes </a:t>
            </a: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estágios 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 metropolização do </a:t>
            </a: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Brasil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t-BR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 todas as demais categorias da escala da rede urbana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endParaRPr lang="pt-BR" sz="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Que o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perfil atual da metropolização brasileira não se apresenta homogêneo, refletindo </a:t>
            </a:r>
            <a:r>
              <a:rPr lang="pt-BR" sz="2000" b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trajetórias particulares à diversidade regional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 país, à história e às forças econômico-sociais e institucionais que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interagem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 produção do espaço de cada aglomeração metropolitana.</a:t>
            </a:r>
          </a:p>
          <a:p>
            <a:endParaRPr lang="pt-BR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Os traços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 </a:t>
            </a:r>
            <a:r>
              <a:rPr lang="pt-BR" sz="2000" b="1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diferentes tempos </a:t>
            </a: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caracterizam as metrópoles brasileiras, que sem descartarem elementos de um passado recente, já revelam uma presença incontestável de objetos e intenções definidores da metropolização contemporânea.</a:t>
            </a:r>
            <a:endParaRPr lang="pt-B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ítulo 2"/>
          <p:cNvSpPr txBox="1">
            <a:spLocks/>
          </p:cNvSpPr>
          <p:nvPr/>
        </p:nvSpPr>
        <p:spPr>
          <a:xfrm>
            <a:off x="961256" y="274638"/>
            <a:ext cx="7283152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partir da RMC pode-se concluir ainda:</a:t>
            </a:r>
            <a:endParaRPr lang="pt-BR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57116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1553</Words>
  <Application>Microsoft Office PowerPoint</Application>
  <PresentationFormat>Apresentação na tela (4:3)</PresentationFormat>
  <Paragraphs>174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34</vt:i4>
      </vt:variant>
    </vt:vector>
  </HeadingPairs>
  <TitlesOfParts>
    <vt:vector size="35" baseType="lpstr">
      <vt:lpstr>Tema do Office</vt:lpstr>
      <vt:lpstr>Seminário   AS METRÓPOLES E AS TRANSFORMAÇÕES URBANAS:  DESIGUALDADES, COESÃO SOCIAL E GOVERNANÇA DEMOCRÁTICA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Seminário   AS METRÓPOLES E AS TRANSFORMAÇÕES URBANAS:  DESIGUALDADES, COESÃO SOCIAL E GOVERNANÇA DEMOCRÁTICA</dc:title>
  <dc:creator>Ros</dc:creator>
  <cp:lastModifiedBy>Ros</cp:lastModifiedBy>
  <cp:revision>63</cp:revision>
  <dcterms:created xsi:type="dcterms:W3CDTF">2015-11-30T16:29:31Z</dcterms:created>
  <dcterms:modified xsi:type="dcterms:W3CDTF">2015-12-15T17:55:07Z</dcterms:modified>
</cp:coreProperties>
</file>